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8" r:id="rId2"/>
    <p:sldId id="259" r:id="rId3"/>
    <p:sldId id="260" r:id="rId4"/>
    <p:sldId id="261" r:id="rId5"/>
    <p:sldId id="262" r:id="rId6"/>
    <p:sldId id="263"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9" autoAdjust="0"/>
    <p:restoredTop sz="94660"/>
  </p:normalViewPr>
  <p:slideViewPr>
    <p:cSldViewPr snapToGrid="0">
      <p:cViewPr varScale="1">
        <p:scale>
          <a:sx n="78" d="100"/>
          <a:sy n="78" d="100"/>
        </p:scale>
        <p:origin x="85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D64E2F-970C-48B5-8A75-B9E655E062EF}" type="datetimeFigureOut">
              <a:rPr lang="en-IN" smtClean="0"/>
              <a:t>23-10-2024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5CDF18-806F-4E48-843B-F2FCE8D173E3}" type="slidenum">
              <a:rPr lang="en-IN" smtClean="0"/>
              <a:t>‹#›</a:t>
            </a:fld>
            <a:endParaRPr lang="en-IN"/>
          </a:p>
        </p:txBody>
      </p:sp>
    </p:spTree>
    <p:extLst>
      <p:ext uri="{BB962C8B-B14F-4D97-AF65-F5344CB8AC3E}">
        <p14:creationId xmlns:p14="http://schemas.microsoft.com/office/powerpoint/2010/main" val="2472320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95CDF18-806F-4E48-843B-F2FCE8D173E3}" type="slidenum">
              <a:rPr lang="en-IN" smtClean="0"/>
              <a:t>6</a:t>
            </a:fld>
            <a:endParaRPr lang="en-IN"/>
          </a:p>
        </p:txBody>
      </p:sp>
    </p:spTree>
    <p:extLst>
      <p:ext uri="{BB962C8B-B14F-4D97-AF65-F5344CB8AC3E}">
        <p14:creationId xmlns:p14="http://schemas.microsoft.com/office/powerpoint/2010/main" val="3293492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B033D-FABC-551B-0C31-26FD1D175A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3CB5233-BF5C-7291-F089-9662A3D729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5F40238-4CD4-150F-E0F7-9A39256F1C48}"/>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5" name="Footer Placeholder 4">
            <a:extLst>
              <a:ext uri="{FF2B5EF4-FFF2-40B4-BE49-F238E27FC236}">
                <a16:creationId xmlns:a16="http://schemas.microsoft.com/office/drawing/2014/main" id="{FBB6F111-A667-2C61-960B-2436E5C809C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7197510-911A-3DB0-37F7-727F6B24C959}"/>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209981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7BED1-33C1-39A4-F6B3-C4B994132EA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4254FDD-8511-672E-5140-94404E3D302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BF8B21D-8D55-0AC0-75C9-3A1A7C4B5D46}"/>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5" name="Footer Placeholder 4">
            <a:extLst>
              <a:ext uri="{FF2B5EF4-FFF2-40B4-BE49-F238E27FC236}">
                <a16:creationId xmlns:a16="http://schemas.microsoft.com/office/drawing/2014/main" id="{33FD070F-0336-3D24-FA91-CB337849202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4C37D0-BDA6-D136-CBDC-C91ABBE8C5B8}"/>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1647925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CDC867-8BCC-3C73-81F7-CF42936026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F8C8617-5489-19C1-4EE3-6EE7D8A00C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55CB7B-998F-7334-BA8C-8E151FF54BA3}"/>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5" name="Footer Placeholder 4">
            <a:extLst>
              <a:ext uri="{FF2B5EF4-FFF2-40B4-BE49-F238E27FC236}">
                <a16:creationId xmlns:a16="http://schemas.microsoft.com/office/drawing/2014/main" id="{8AA1CB4F-4828-D375-271E-39F8CA87062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2CC609-CF02-0D08-A796-C34A1A8210EC}"/>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3838709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4C9FE-FF4E-2051-AF8B-437B11CF011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1A424BC-BB5F-ED0D-155F-83DD7892C6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8B9ED4-9B08-1246-0B91-53141799560F}"/>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5" name="Footer Placeholder 4">
            <a:extLst>
              <a:ext uri="{FF2B5EF4-FFF2-40B4-BE49-F238E27FC236}">
                <a16:creationId xmlns:a16="http://schemas.microsoft.com/office/drawing/2014/main" id="{A5D8FE3D-4FD8-40D4-6BF2-A7E35F62722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E6DF669-E2E0-F34D-3509-1170294BE770}"/>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852290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E1C05-43F7-FE6C-5546-DF5793345B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B15F06E-758B-D4B0-7241-049801A2F9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DC50F4-2728-4A81-1B1A-9825C652F20F}"/>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5" name="Footer Placeholder 4">
            <a:extLst>
              <a:ext uri="{FF2B5EF4-FFF2-40B4-BE49-F238E27FC236}">
                <a16:creationId xmlns:a16="http://schemas.microsoft.com/office/drawing/2014/main" id="{91107548-E20E-9943-BE07-EE7520CC1C8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5A9C3E-84F9-FDE2-A75E-DC5B48A0C4E4}"/>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9405085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EFE49-BEAB-EB00-1A3A-4668F79388C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56D2FF7-8CA7-0CA8-1FBE-9B629C5955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1CA2D53-C822-23E6-3702-6C079EAFD7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340FCCF-86A5-033D-5A39-45E8859D21D8}"/>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6" name="Footer Placeholder 5">
            <a:extLst>
              <a:ext uri="{FF2B5EF4-FFF2-40B4-BE49-F238E27FC236}">
                <a16:creationId xmlns:a16="http://schemas.microsoft.com/office/drawing/2014/main" id="{663EB601-0601-F86F-E4C9-7B2C6FD181B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AAC98C2-6276-8A59-020F-8A2C6DAFD444}"/>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206466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974E6-C11B-8D06-A7E2-0BD47694D64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4929319-4CFE-198C-CE1B-28CD2D6539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B57446-DDAA-17CE-E849-5789F284D1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88C2784-F888-0269-6142-D69DE22652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14B3E9-49C8-A24A-BA9F-22CC30A0988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2E8B11F-60EF-FD96-1EAC-DFBE8D365951}"/>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8" name="Footer Placeholder 7">
            <a:extLst>
              <a:ext uri="{FF2B5EF4-FFF2-40B4-BE49-F238E27FC236}">
                <a16:creationId xmlns:a16="http://schemas.microsoft.com/office/drawing/2014/main" id="{167EBFC4-413B-456D-4840-E588926BDE7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2F65BF4-9364-B659-1CA3-838EF73D28D2}"/>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28610940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3EE67-4B39-FF28-045A-3DDEDF1E311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7A0F3E8-8A8D-68FF-7385-C4EE8B336A78}"/>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4" name="Footer Placeholder 3">
            <a:extLst>
              <a:ext uri="{FF2B5EF4-FFF2-40B4-BE49-F238E27FC236}">
                <a16:creationId xmlns:a16="http://schemas.microsoft.com/office/drawing/2014/main" id="{3B9E335B-C381-3BCE-7C55-3AF6E052ED5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E393048-96F3-7B7D-090D-23F8F9BBFE44}"/>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1135637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52CC18-6E8B-BA7E-A81A-4B6C806ABE7F}"/>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3" name="Footer Placeholder 2">
            <a:extLst>
              <a:ext uri="{FF2B5EF4-FFF2-40B4-BE49-F238E27FC236}">
                <a16:creationId xmlns:a16="http://schemas.microsoft.com/office/drawing/2014/main" id="{499BC301-C0BB-577B-4A20-6EEE62404C0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E5E255A-AE05-F021-7976-907D1B2F41E5}"/>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2216016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84545-749C-7B0B-ABB7-082D0A987D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2697BE4-5D8C-3520-B691-C6E5FDEA51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0DCDAC9-4F13-FEDB-A941-0F3F98980F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B0926A-278D-223F-A3D8-D2DEE633214E}"/>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6" name="Footer Placeholder 5">
            <a:extLst>
              <a:ext uri="{FF2B5EF4-FFF2-40B4-BE49-F238E27FC236}">
                <a16:creationId xmlns:a16="http://schemas.microsoft.com/office/drawing/2014/main" id="{2AD9B51C-270A-74A2-D170-E83FCCD0686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AA2DA0C-A083-9406-7C58-6FF88572AF88}"/>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4066121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A53BB-76F6-FD9B-BC5E-4A34A0E5FF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4B24B03-5334-2AC5-860E-2A1F1370CF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0DDB7B7-8E26-31B5-A792-33DDF89383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BB8DF0-7C4C-BF06-A34A-8AB302FDA716}"/>
              </a:ext>
            </a:extLst>
          </p:cNvPr>
          <p:cNvSpPr>
            <a:spLocks noGrp="1"/>
          </p:cNvSpPr>
          <p:nvPr>
            <p:ph type="dt" sz="half" idx="10"/>
          </p:nvPr>
        </p:nvSpPr>
        <p:spPr/>
        <p:txBody>
          <a:bodyPr/>
          <a:lstStyle/>
          <a:p>
            <a:fld id="{37B1BB70-1CBE-4D51-BA58-33979CFD8D00}" type="datetimeFigureOut">
              <a:rPr lang="en-IN" smtClean="0"/>
              <a:t>23-10-2024</a:t>
            </a:fld>
            <a:endParaRPr lang="en-IN"/>
          </a:p>
        </p:txBody>
      </p:sp>
      <p:sp>
        <p:nvSpPr>
          <p:cNvPr id="6" name="Footer Placeholder 5">
            <a:extLst>
              <a:ext uri="{FF2B5EF4-FFF2-40B4-BE49-F238E27FC236}">
                <a16:creationId xmlns:a16="http://schemas.microsoft.com/office/drawing/2014/main" id="{EA083961-1870-D301-E9FE-919E0D37693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C9995F0-8A61-45F2-DA61-1BFF8082B33C}"/>
              </a:ext>
            </a:extLst>
          </p:cNvPr>
          <p:cNvSpPr>
            <a:spLocks noGrp="1"/>
          </p:cNvSpPr>
          <p:nvPr>
            <p:ph type="sldNum" sz="quarter" idx="12"/>
          </p:nvPr>
        </p:nvSpPr>
        <p:spPr/>
        <p:txBody>
          <a:bodyPr/>
          <a:lstStyle/>
          <a:p>
            <a:fld id="{D34F36BA-2B20-467E-8D91-C9F8B94E0070}" type="slidenum">
              <a:rPr lang="en-IN" smtClean="0"/>
              <a:t>‹#›</a:t>
            </a:fld>
            <a:endParaRPr lang="en-IN"/>
          </a:p>
        </p:txBody>
      </p:sp>
    </p:spTree>
    <p:extLst>
      <p:ext uri="{BB962C8B-B14F-4D97-AF65-F5344CB8AC3E}">
        <p14:creationId xmlns:p14="http://schemas.microsoft.com/office/powerpoint/2010/main" val="618806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56392D-9CE4-1A76-DB7F-6D1F292EB2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8E4289D-748E-B1C9-B223-489B735CFE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951C94F-08DC-87A4-3C14-D95575ADAD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B1BB70-1CBE-4D51-BA58-33979CFD8D00}" type="datetimeFigureOut">
              <a:rPr lang="en-IN" smtClean="0"/>
              <a:t>23-10-2024</a:t>
            </a:fld>
            <a:endParaRPr lang="en-IN"/>
          </a:p>
        </p:txBody>
      </p:sp>
      <p:sp>
        <p:nvSpPr>
          <p:cNvPr id="5" name="Footer Placeholder 4">
            <a:extLst>
              <a:ext uri="{FF2B5EF4-FFF2-40B4-BE49-F238E27FC236}">
                <a16:creationId xmlns:a16="http://schemas.microsoft.com/office/drawing/2014/main" id="{C6E4FCB1-F4E9-B1BA-463C-9564411780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36AD5FD-0A7B-46F2-87AB-42F43DFAB9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4F36BA-2B20-467E-8D91-C9F8B94E0070}" type="slidenum">
              <a:rPr lang="en-IN" smtClean="0"/>
              <a:t>‹#›</a:t>
            </a:fld>
            <a:endParaRPr lang="en-IN"/>
          </a:p>
        </p:txBody>
      </p:sp>
    </p:spTree>
    <p:extLst>
      <p:ext uri="{BB962C8B-B14F-4D97-AF65-F5344CB8AC3E}">
        <p14:creationId xmlns:p14="http://schemas.microsoft.com/office/powerpoint/2010/main" val="496106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ABBBD9CC-3313-C294-9F55-59B36D86146A}"/>
              </a:ext>
            </a:extLst>
          </p:cNvPr>
          <p:cNvGraphicFramePr>
            <a:graphicFrameLocks noGrp="1"/>
          </p:cNvGraphicFramePr>
          <p:nvPr>
            <p:extLst>
              <p:ext uri="{D42A27DB-BD31-4B8C-83A1-F6EECF244321}">
                <p14:modId xmlns:p14="http://schemas.microsoft.com/office/powerpoint/2010/main" val="1776836883"/>
              </p:ext>
            </p:extLst>
          </p:nvPr>
        </p:nvGraphicFramePr>
        <p:xfrm>
          <a:off x="0" y="0"/>
          <a:ext cx="12192000" cy="685800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1164790739"/>
                    </a:ext>
                  </a:extLst>
                </a:gridCol>
                <a:gridCol w="3048000">
                  <a:extLst>
                    <a:ext uri="{9D8B030D-6E8A-4147-A177-3AD203B41FA5}">
                      <a16:colId xmlns:a16="http://schemas.microsoft.com/office/drawing/2014/main" val="3358890674"/>
                    </a:ext>
                  </a:extLst>
                </a:gridCol>
                <a:gridCol w="3048000">
                  <a:extLst>
                    <a:ext uri="{9D8B030D-6E8A-4147-A177-3AD203B41FA5}">
                      <a16:colId xmlns:a16="http://schemas.microsoft.com/office/drawing/2014/main" val="1511180750"/>
                    </a:ext>
                  </a:extLst>
                </a:gridCol>
                <a:gridCol w="3048000">
                  <a:extLst>
                    <a:ext uri="{9D8B030D-6E8A-4147-A177-3AD203B41FA5}">
                      <a16:colId xmlns:a16="http://schemas.microsoft.com/office/drawing/2014/main" val="259627055"/>
                    </a:ext>
                  </a:extLst>
                </a:gridCol>
              </a:tblGrid>
              <a:tr h="2286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Crop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Symptoms </a:t>
                      </a:r>
                    </a:p>
                    <a:p>
                      <a:endParaRPr lang="en-IN" dirty="0"/>
                    </a:p>
                  </a:txBody>
                  <a:tcPr/>
                </a:tc>
                <a:tc>
                  <a:txBody>
                    <a:bodyPr/>
                    <a:lstStyle/>
                    <a:p>
                      <a:r>
                        <a:rPr lang="en-IN" dirty="0"/>
                        <a:t>Disease Picture</a:t>
                      </a:r>
                    </a:p>
                  </a:txBody>
                  <a:tcPr/>
                </a:tc>
                <a:extLst>
                  <a:ext uri="{0D108BD9-81ED-4DB2-BD59-A6C34878D82A}">
                    <a16:rowId xmlns:a16="http://schemas.microsoft.com/office/drawing/2014/main" val="2251041527"/>
                  </a:ext>
                </a:extLst>
              </a:tr>
              <a:tr h="2286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Tomato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Septoria leaf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Spots round to irregular spots with grey </a:t>
                      </a:r>
                      <a:r>
                        <a:rPr lang="en-IN" dirty="0" err="1"/>
                        <a:t>center</a:t>
                      </a:r>
                      <a:r>
                        <a:rPr lang="en-IN" dirty="0"/>
                        <a:t> and dark margin son leaves are seen </a:t>
                      </a:r>
                    </a:p>
                    <a:p>
                      <a:endParaRPr lang="en-IN" dirty="0"/>
                    </a:p>
                  </a:txBody>
                  <a:tcPr/>
                </a:tc>
                <a:tc>
                  <a:txBody>
                    <a:bodyPr/>
                    <a:lstStyle/>
                    <a:p>
                      <a:endParaRPr lang="en-IN" dirty="0"/>
                    </a:p>
                  </a:txBody>
                  <a:tcPr/>
                </a:tc>
                <a:extLst>
                  <a:ext uri="{0D108BD9-81ED-4DB2-BD59-A6C34878D82A}">
                    <a16:rowId xmlns:a16="http://schemas.microsoft.com/office/drawing/2014/main" val="2740866265"/>
                  </a:ext>
                </a:extLst>
              </a:tr>
              <a:tr h="2286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Tomato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Bacterial stem and fruit canker</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Appears as spots on leaves, stems and fruits and as wilting of leaves and shoots while blister like spots appear on margins of leaves </a:t>
                      </a:r>
                    </a:p>
                    <a:p>
                      <a:endParaRPr lang="en-IN" dirty="0"/>
                    </a:p>
                  </a:txBody>
                  <a:tcPr/>
                </a:tc>
                <a:tc>
                  <a:txBody>
                    <a:bodyPr/>
                    <a:lstStyle/>
                    <a:p>
                      <a:endParaRPr lang="en-IN" dirty="0"/>
                    </a:p>
                  </a:txBody>
                  <a:tcPr/>
                </a:tc>
                <a:extLst>
                  <a:ext uri="{0D108BD9-81ED-4DB2-BD59-A6C34878D82A}">
                    <a16:rowId xmlns:a16="http://schemas.microsoft.com/office/drawing/2014/main" val="2100150043"/>
                  </a:ext>
                </a:extLst>
              </a:tr>
            </a:tbl>
          </a:graphicData>
        </a:graphic>
      </p:graphicFrame>
      <p:pic>
        <p:nvPicPr>
          <p:cNvPr id="3" name="Picture 2">
            <a:extLst>
              <a:ext uri="{FF2B5EF4-FFF2-40B4-BE49-F238E27FC236}">
                <a16:creationId xmlns:a16="http://schemas.microsoft.com/office/drawing/2014/main" id="{A76A9B1C-612C-DB98-E403-6C07F5811ED1}"/>
              </a:ext>
            </a:extLst>
          </p:cNvPr>
          <p:cNvPicPr>
            <a:picLocks noChangeAspect="1"/>
          </p:cNvPicPr>
          <p:nvPr/>
        </p:nvPicPr>
        <p:blipFill>
          <a:blip r:embed="rId2"/>
          <a:stretch>
            <a:fillRect/>
          </a:stretch>
        </p:blipFill>
        <p:spPr>
          <a:xfrm>
            <a:off x="9133840" y="2245360"/>
            <a:ext cx="3058160" cy="2336800"/>
          </a:xfrm>
          <a:prstGeom prst="rect">
            <a:avLst/>
          </a:prstGeom>
        </p:spPr>
      </p:pic>
      <p:pic>
        <p:nvPicPr>
          <p:cNvPr id="4" name="Picture 3">
            <a:extLst>
              <a:ext uri="{FF2B5EF4-FFF2-40B4-BE49-F238E27FC236}">
                <a16:creationId xmlns:a16="http://schemas.microsoft.com/office/drawing/2014/main" id="{B3B2DB9E-10B1-9516-7F95-D273EBA64E1B}"/>
              </a:ext>
            </a:extLst>
          </p:cNvPr>
          <p:cNvPicPr>
            <a:picLocks noChangeAspect="1"/>
          </p:cNvPicPr>
          <p:nvPr/>
        </p:nvPicPr>
        <p:blipFill>
          <a:blip r:embed="rId3"/>
          <a:stretch>
            <a:fillRect/>
          </a:stretch>
        </p:blipFill>
        <p:spPr>
          <a:xfrm>
            <a:off x="9133840" y="4663440"/>
            <a:ext cx="3058160" cy="2194560"/>
          </a:xfrm>
          <a:prstGeom prst="rect">
            <a:avLst/>
          </a:prstGeom>
        </p:spPr>
      </p:pic>
    </p:spTree>
    <p:extLst>
      <p:ext uri="{BB962C8B-B14F-4D97-AF65-F5344CB8AC3E}">
        <p14:creationId xmlns:p14="http://schemas.microsoft.com/office/powerpoint/2010/main" val="1641262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45E323AF-1BF7-B46C-0C33-C11868D0ACA7}"/>
              </a:ext>
            </a:extLst>
          </p:cNvPr>
          <p:cNvGraphicFramePr>
            <a:graphicFrameLocks noGrp="1"/>
          </p:cNvGraphicFramePr>
          <p:nvPr>
            <p:extLst>
              <p:ext uri="{D42A27DB-BD31-4B8C-83A1-F6EECF244321}">
                <p14:modId xmlns:p14="http://schemas.microsoft.com/office/powerpoint/2010/main" val="3939620410"/>
              </p:ext>
            </p:extLst>
          </p:nvPr>
        </p:nvGraphicFramePr>
        <p:xfrm>
          <a:off x="0" y="0"/>
          <a:ext cx="12192000" cy="685800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348007035"/>
                    </a:ext>
                  </a:extLst>
                </a:gridCol>
                <a:gridCol w="3048000">
                  <a:extLst>
                    <a:ext uri="{9D8B030D-6E8A-4147-A177-3AD203B41FA5}">
                      <a16:colId xmlns:a16="http://schemas.microsoft.com/office/drawing/2014/main" val="3651623837"/>
                    </a:ext>
                  </a:extLst>
                </a:gridCol>
                <a:gridCol w="3048000">
                  <a:extLst>
                    <a:ext uri="{9D8B030D-6E8A-4147-A177-3AD203B41FA5}">
                      <a16:colId xmlns:a16="http://schemas.microsoft.com/office/drawing/2014/main" val="4131023255"/>
                    </a:ext>
                  </a:extLst>
                </a:gridCol>
                <a:gridCol w="3048000">
                  <a:extLst>
                    <a:ext uri="{9D8B030D-6E8A-4147-A177-3AD203B41FA5}">
                      <a16:colId xmlns:a16="http://schemas.microsoft.com/office/drawing/2014/main" val="860056895"/>
                    </a:ext>
                  </a:extLst>
                </a:gridCol>
              </a:tblGrid>
              <a:tr h="2286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Crop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Symptoms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 Picture</a:t>
                      </a:r>
                    </a:p>
                    <a:p>
                      <a:endParaRPr lang="en-IN" dirty="0"/>
                    </a:p>
                  </a:txBody>
                  <a:tcPr/>
                </a:tc>
                <a:extLst>
                  <a:ext uri="{0D108BD9-81ED-4DB2-BD59-A6C34878D82A}">
                    <a16:rowId xmlns:a16="http://schemas.microsoft.com/office/drawing/2014/main" val="2293664969"/>
                  </a:ext>
                </a:extLst>
              </a:tr>
              <a:tr h="2286000">
                <a:tc>
                  <a:txBody>
                    <a:bodyPr/>
                    <a:lstStyle/>
                    <a:p>
                      <a:r>
                        <a:rPr lang="en-IN" dirty="0"/>
                        <a:t>Tomato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Early Blight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Occurs on the foliage at any stage of growth .Fungus causes leaf spots and blight on stems same as on leaves .</a:t>
                      </a:r>
                    </a:p>
                    <a:p>
                      <a:endParaRPr lang="en-IN" dirty="0"/>
                    </a:p>
                  </a:txBody>
                  <a:tcPr/>
                </a:tc>
                <a:tc>
                  <a:txBody>
                    <a:bodyPr/>
                    <a:lstStyle/>
                    <a:p>
                      <a:endParaRPr lang="en-IN" dirty="0"/>
                    </a:p>
                  </a:txBody>
                  <a:tcPr/>
                </a:tc>
                <a:extLst>
                  <a:ext uri="{0D108BD9-81ED-4DB2-BD59-A6C34878D82A}">
                    <a16:rowId xmlns:a16="http://schemas.microsoft.com/office/drawing/2014/main" val="3423771296"/>
                  </a:ext>
                </a:extLst>
              </a:tr>
              <a:tr h="2286000">
                <a:tc>
                  <a:txBody>
                    <a:bodyPr/>
                    <a:lstStyle/>
                    <a:p>
                      <a:r>
                        <a:rPr lang="en-IN" dirty="0"/>
                        <a:t>Tomato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Bacterial leaf spot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Infected leaves show small brown water soaked circular spots surrounded by yellowish halo .Mostly on older plants causing serious defoliation .</a:t>
                      </a:r>
                    </a:p>
                    <a:p>
                      <a:endParaRPr lang="en-IN" dirty="0"/>
                    </a:p>
                  </a:txBody>
                  <a:tcPr/>
                </a:tc>
                <a:tc>
                  <a:txBody>
                    <a:bodyPr/>
                    <a:lstStyle/>
                    <a:p>
                      <a:endParaRPr lang="en-IN" dirty="0"/>
                    </a:p>
                  </a:txBody>
                  <a:tcPr/>
                </a:tc>
                <a:extLst>
                  <a:ext uri="{0D108BD9-81ED-4DB2-BD59-A6C34878D82A}">
                    <a16:rowId xmlns:a16="http://schemas.microsoft.com/office/drawing/2014/main" val="2709811139"/>
                  </a:ext>
                </a:extLst>
              </a:tr>
            </a:tbl>
          </a:graphicData>
        </a:graphic>
      </p:graphicFrame>
      <p:pic>
        <p:nvPicPr>
          <p:cNvPr id="4" name="Picture 3">
            <a:extLst>
              <a:ext uri="{FF2B5EF4-FFF2-40B4-BE49-F238E27FC236}">
                <a16:creationId xmlns:a16="http://schemas.microsoft.com/office/drawing/2014/main" id="{A0CA26E7-6E2F-91A2-41AB-BC373BE4AA95}"/>
              </a:ext>
            </a:extLst>
          </p:cNvPr>
          <p:cNvPicPr>
            <a:picLocks noChangeAspect="1"/>
          </p:cNvPicPr>
          <p:nvPr/>
        </p:nvPicPr>
        <p:blipFill>
          <a:blip r:embed="rId2"/>
          <a:stretch>
            <a:fillRect/>
          </a:stretch>
        </p:blipFill>
        <p:spPr>
          <a:xfrm flipV="1">
            <a:off x="9164320" y="2255520"/>
            <a:ext cx="3027680" cy="2326640"/>
          </a:xfrm>
          <a:prstGeom prst="rect">
            <a:avLst/>
          </a:prstGeom>
        </p:spPr>
      </p:pic>
      <p:pic>
        <p:nvPicPr>
          <p:cNvPr id="5" name="Picture 4">
            <a:extLst>
              <a:ext uri="{FF2B5EF4-FFF2-40B4-BE49-F238E27FC236}">
                <a16:creationId xmlns:a16="http://schemas.microsoft.com/office/drawing/2014/main" id="{627EAFF4-AF2E-ECF1-817D-358DD33A9F88}"/>
              </a:ext>
            </a:extLst>
          </p:cNvPr>
          <p:cNvPicPr>
            <a:picLocks noChangeAspect="1"/>
          </p:cNvPicPr>
          <p:nvPr/>
        </p:nvPicPr>
        <p:blipFill>
          <a:blip r:embed="rId3"/>
          <a:stretch>
            <a:fillRect/>
          </a:stretch>
        </p:blipFill>
        <p:spPr>
          <a:xfrm>
            <a:off x="9164320" y="4673599"/>
            <a:ext cx="3027680" cy="2164081"/>
          </a:xfrm>
          <a:prstGeom prst="rect">
            <a:avLst/>
          </a:prstGeom>
        </p:spPr>
      </p:pic>
    </p:spTree>
    <p:extLst>
      <p:ext uri="{BB962C8B-B14F-4D97-AF65-F5344CB8AC3E}">
        <p14:creationId xmlns:p14="http://schemas.microsoft.com/office/powerpoint/2010/main" val="280273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5E259EE-1BF7-2E13-A4B4-C41D3D9B4026}"/>
              </a:ext>
            </a:extLst>
          </p:cNvPr>
          <p:cNvGraphicFramePr>
            <a:graphicFrameLocks noGrp="1"/>
          </p:cNvGraphicFramePr>
          <p:nvPr>
            <p:extLst>
              <p:ext uri="{D42A27DB-BD31-4B8C-83A1-F6EECF244321}">
                <p14:modId xmlns:p14="http://schemas.microsoft.com/office/powerpoint/2010/main" val="835115239"/>
              </p:ext>
            </p:extLst>
          </p:nvPr>
        </p:nvGraphicFramePr>
        <p:xfrm>
          <a:off x="0" y="0"/>
          <a:ext cx="12192000" cy="685800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506012572"/>
                    </a:ext>
                  </a:extLst>
                </a:gridCol>
                <a:gridCol w="3048000">
                  <a:extLst>
                    <a:ext uri="{9D8B030D-6E8A-4147-A177-3AD203B41FA5}">
                      <a16:colId xmlns:a16="http://schemas.microsoft.com/office/drawing/2014/main" val="3322703422"/>
                    </a:ext>
                  </a:extLst>
                </a:gridCol>
                <a:gridCol w="3048000">
                  <a:extLst>
                    <a:ext uri="{9D8B030D-6E8A-4147-A177-3AD203B41FA5}">
                      <a16:colId xmlns:a16="http://schemas.microsoft.com/office/drawing/2014/main" val="1943213147"/>
                    </a:ext>
                  </a:extLst>
                </a:gridCol>
                <a:gridCol w="3048000">
                  <a:extLst>
                    <a:ext uri="{9D8B030D-6E8A-4147-A177-3AD203B41FA5}">
                      <a16:colId xmlns:a16="http://schemas.microsoft.com/office/drawing/2014/main" val="1373064022"/>
                    </a:ext>
                  </a:extLst>
                </a:gridCol>
              </a:tblGrid>
              <a:tr h="2286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Crop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 Name</a:t>
                      </a:r>
                    </a:p>
                    <a:p>
                      <a:endParaRPr lang="en-IN" dirty="0"/>
                    </a:p>
                  </a:txBody>
                  <a:tcPr/>
                </a:tc>
                <a:tc>
                  <a:txBody>
                    <a:bodyPr/>
                    <a:lstStyle/>
                    <a:p>
                      <a:r>
                        <a:rPr lang="en-IN" dirty="0"/>
                        <a:t>Symptoms </a:t>
                      </a:r>
                    </a:p>
                    <a:p>
                      <a:endParaRPr lang="en-IN" dirty="0"/>
                    </a:p>
                    <a:p>
                      <a:endParaRPr lang="en-IN" dirty="0"/>
                    </a:p>
                    <a:p>
                      <a:endParaRPr lang="en-IN" dirty="0"/>
                    </a:p>
                    <a:p>
                      <a:endParaRPr lang="en-IN" dirty="0"/>
                    </a:p>
                    <a:p>
                      <a:endParaRPr lang="en-IN" dirty="0"/>
                    </a:p>
                  </a:txBody>
                  <a:tcPr/>
                </a:tc>
                <a:tc>
                  <a:txBody>
                    <a:bodyPr/>
                    <a:lstStyle/>
                    <a:p>
                      <a:r>
                        <a:rPr lang="en-IN" dirty="0"/>
                        <a:t>Diseases Picture</a:t>
                      </a:r>
                    </a:p>
                  </a:txBody>
                  <a:tcPr/>
                </a:tc>
                <a:extLst>
                  <a:ext uri="{0D108BD9-81ED-4DB2-BD59-A6C34878D82A}">
                    <a16:rowId xmlns:a16="http://schemas.microsoft.com/office/drawing/2014/main" val="2820236828"/>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Bacterial wilt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Rapid and complete wilting of normal grownup plants. Lower leaves may drop .Pathogen confined to vascular regions with yellow brown discoloration of tissues.</a:t>
                      </a:r>
                    </a:p>
                    <a:p>
                      <a:endParaRPr lang="en-IN" dirty="0"/>
                    </a:p>
                  </a:txBody>
                  <a:tcPr/>
                </a:tc>
                <a:tc>
                  <a:txBody>
                    <a:bodyPr/>
                    <a:lstStyle/>
                    <a:p>
                      <a:endParaRPr lang="en-IN" dirty="0"/>
                    </a:p>
                  </a:txBody>
                  <a:tcPr/>
                </a:tc>
                <a:extLst>
                  <a:ext uri="{0D108BD9-81ED-4DB2-BD59-A6C34878D82A}">
                    <a16:rowId xmlns:a16="http://schemas.microsoft.com/office/drawing/2014/main" val="211875959"/>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Leaf Curl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Severe stunting of plants with downward rolling and crinkling of leaves .Older leaves become leathery and brittle. Nodes and internodes are significantly reduced in size.</a:t>
                      </a:r>
                    </a:p>
                    <a:p>
                      <a:endParaRPr lang="en-IN" dirty="0"/>
                    </a:p>
                  </a:txBody>
                  <a:tcPr/>
                </a:tc>
                <a:tc>
                  <a:txBody>
                    <a:bodyPr/>
                    <a:lstStyle/>
                    <a:p>
                      <a:endParaRPr lang="en-IN" dirty="0"/>
                    </a:p>
                  </a:txBody>
                  <a:tcPr/>
                </a:tc>
                <a:extLst>
                  <a:ext uri="{0D108BD9-81ED-4DB2-BD59-A6C34878D82A}">
                    <a16:rowId xmlns:a16="http://schemas.microsoft.com/office/drawing/2014/main" val="1875268060"/>
                  </a:ext>
                </a:extLst>
              </a:tr>
            </a:tbl>
          </a:graphicData>
        </a:graphic>
      </p:graphicFrame>
      <p:pic>
        <p:nvPicPr>
          <p:cNvPr id="3" name="Picture 2">
            <a:extLst>
              <a:ext uri="{FF2B5EF4-FFF2-40B4-BE49-F238E27FC236}">
                <a16:creationId xmlns:a16="http://schemas.microsoft.com/office/drawing/2014/main" id="{6A7FBB5A-001D-1E13-C75F-F36DA46DF913}"/>
              </a:ext>
            </a:extLst>
          </p:cNvPr>
          <p:cNvPicPr>
            <a:picLocks noChangeAspect="1"/>
          </p:cNvPicPr>
          <p:nvPr/>
        </p:nvPicPr>
        <p:blipFill>
          <a:blip r:embed="rId2"/>
          <a:stretch>
            <a:fillRect/>
          </a:stretch>
        </p:blipFill>
        <p:spPr>
          <a:xfrm>
            <a:off x="9123680" y="2275840"/>
            <a:ext cx="3068320" cy="2275840"/>
          </a:xfrm>
          <a:prstGeom prst="rect">
            <a:avLst/>
          </a:prstGeom>
        </p:spPr>
      </p:pic>
      <p:pic>
        <p:nvPicPr>
          <p:cNvPr id="4" name="Picture 3">
            <a:extLst>
              <a:ext uri="{FF2B5EF4-FFF2-40B4-BE49-F238E27FC236}">
                <a16:creationId xmlns:a16="http://schemas.microsoft.com/office/drawing/2014/main" id="{C3057230-A0A4-A458-A34D-25088EDF1123}"/>
              </a:ext>
            </a:extLst>
          </p:cNvPr>
          <p:cNvPicPr>
            <a:picLocks noChangeAspect="1"/>
          </p:cNvPicPr>
          <p:nvPr/>
        </p:nvPicPr>
        <p:blipFill>
          <a:blip r:embed="rId3"/>
          <a:stretch>
            <a:fillRect/>
          </a:stretch>
        </p:blipFill>
        <p:spPr>
          <a:xfrm>
            <a:off x="9123680" y="4582160"/>
            <a:ext cx="3068320" cy="2275840"/>
          </a:xfrm>
          <a:prstGeom prst="rect">
            <a:avLst/>
          </a:prstGeom>
        </p:spPr>
      </p:pic>
    </p:spTree>
    <p:extLst>
      <p:ext uri="{BB962C8B-B14F-4D97-AF65-F5344CB8AC3E}">
        <p14:creationId xmlns:p14="http://schemas.microsoft.com/office/powerpoint/2010/main" val="24731240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D6C8440E-E916-5D42-77C7-5EF49813D5C5}"/>
              </a:ext>
            </a:extLst>
          </p:cNvPr>
          <p:cNvGraphicFramePr>
            <a:graphicFrameLocks noGrp="1"/>
          </p:cNvGraphicFramePr>
          <p:nvPr>
            <p:extLst>
              <p:ext uri="{D42A27DB-BD31-4B8C-83A1-F6EECF244321}">
                <p14:modId xmlns:p14="http://schemas.microsoft.com/office/powerpoint/2010/main" val="247450465"/>
              </p:ext>
            </p:extLst>
          </p:nvPr>
        </p:nvGraphicFramePr>
        <p:xfrm>
          <a:off x="0" y="0"/>
          <a:ext cx="12192000" cy="713232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532867946"/>
                    </a:ext>
                  </a:extLst>
                </a:gridCol>
                <a:gridCol w="3048000">
                  <a:extLst>
                    <a:ext uri="{9D8B030D-6E8A-4147-A177-3AD203B41FA5}">
                      <a16:colId xmlns:a16="http://schemas.microsoft.com/office/drawing/2014/main" val="1636828354"/>
                    </a:ext>
                  </a:extLst>
                </a:gridCol>
                <a:gridCol w="3048000">
                  <a:extLst>
                    <a:ext uri="{9D8B030D-6E8A-4147-A177-3AD203B41FA5}">
                      <a16:colId xmlns:a16="http://schemas.microsoft.com/office/drawing/2014/main" val="1616333425"/>
                    </a:ext>
                  </a:extLst>
                </a:gridCol>
                <a:gridCol w="3048000">
                  <a:extLst>
                    <a:ext uri="{9D8B030D-6E8A-4147-A177-3AD203B41FA5}">
                      <a16:colId xmlns:a16="http://schemas.microsoft.com/office/drawing/2014/main" val="901842473"/>
                    </a:ext>
                  </a:extLst>
                </a:gridCol>
              </a:tblGrid>
              <a:tr h="2286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Crop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 Name</a:t>
                      </a:r>
                    </a:p>
                    <a:p>
                      <a:endParaRPr lang="en-IN" dirty="0"/>
                    </a:p>
                  </a:txBody>
                  <a:tcPr/>
                </a:tc>
                <a:tc>
                  <a:txBody>
                    <a:bodyPr/>
                    <a:lstStyle/>
                    <a:p>
                      <a:r>
                        <a:rPr lang="en-IN" dirty="0"/>
                        <a:t>Symptoms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Diseases Picture</a:t>
                      </a:r>
                    </a:p>
                    <a:p>
                      <a:endParaRPr lang="en-IN" dirty="0"/>
                    </a:p>
                  </a:txBody>
                  <a:tcPr/>
                </a:tc>
                <a:extLst>
                  <a:ext uri="{0D108BD9-81ED-4DB2-BD59-A6C34878D82A}">
                    <a16:rowId xmlns:a16="http://schemas.microsoft.com/office/drawing/2014/main" val="3455775812"/>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Mosaic</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Presence of light and dark green mottling of leaves accompanied </a:t>
                      </a:r>
                      <a:r>
                        <a:rPr lang="en-IN" dirty="0" err="1"/>
                        <a:t>bywilting</a:t>
                      </a:r>
                      <a:r>
                        <a:rPr lang="en-IN" dirty="0"/>
                        <a:t> of young leaves associated with distorted, puckered, and smaller leaflets .Also indented leaves </a:t>
                      </a:r>
                      <a:r>
                        <a:rPr lang="en-IN" dirty="0" err="1"/>
                        <a:t>resuling</a:t>
                      </a:r>
                      <a:r>
                        <a:rPr lang="en-IN" dirty="0"/>
                        <a:t> in fern leaf symptoms</a:t>
                      </a:r>
                    </a:p>
                    <a:p>
                      <a:endParaRPr lang="en-IN" dirty="0"/>
                    </a:p>
                  </a:txBody>
                  <a:tcPr/>
                </a:tc>
                <a:tc>
                  <a:txBody>
                    <a:bodyPr/>
                    <a:lstStyle/>
                    <a:p>
                      <a:endParaRPr lang="en-IN" dirty="0"/>
                    </a:p>
                  </a:txBody>
                  <a:tcPr/>
                </a:tc>
                <a:extLst>
                  <a:ext uri="{0D108BD9-81ED-4DB2-BD59-A6C34878D82A}">
                    <a16:rowId xmlns:a16="http://schemas.microsoft.com/office/drawing/2014/main" val="465490177"/>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Powdery mildew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 white powdery coating of fungal growth appears on the leaf surface with dwarfed leaves</a:t>
                      </a:r>
                    </a:p>
                    <a:p>
                      <a:endParaRPr lang="en-IN" dirty="0"/>
                    </a:p>
                  </a:txBody>
                  <a:tcPr/>
                </a:tc>
                <a:tc>
                  <a:txBody>
                    <a:bodyPr/>
                    <a:lstStyle/>
                    <a:p>
                      <a:endParaRPr lang="en-IN" dirty="0"/>
                    </a:p>
                  </a:txBody>
                  <a:tcPr/>
                </a:tc>
                <a:extLst>
                  <a:ext uri="{0D108BD9-81ED-4DB2-BD59-A6C34878D82A}">
                    <a16:rowId xmlns:a16="http://schemas.microsoft.com/office/drawing/2014/main" val="2297850805"/>
                  </a:ext>
                </a:extLst>
              </a:tr>
            </a:tbl>
          </a:graphicData>
        </a:graphic>
      </p:graphicFrame>
      <p:pic>
        <p:nvPicPr>
          <p:cNvPr id="3" name="Picture 2">
            <a:extLst>
              <a:ext uri="{FF2B5EF4-FFF2-40B4-BE49-F238E27FC236}">
                <a16:creationId xmlns:a16="http://schemas.microsoft.com/office/drawing/2014/main" id="{D34003E1-D1DD-8321-7713-FED5F839B242}"/>
              </a:ext>
            </a:extLst>
          </p:cNvPr>
          <p:cNvPicPr>
            <a:picLocks noChangeAspect="1"/>
          </p:cNvPicPr>
          <p:nvPr/>
        </p:nvPicPr>
        <p:blipFill>
          <a:blip r:embed="rId2"/>
          <a:stretch>
            <a:fillRect/>
          </a:stretch>
        </p:blipFill>
        <p:spPr>
          <a:xfrm>
            <a:off x="9133840" y="2225040"/>
            <a:ext cx="3058160" cy="2611120"/>
          </a:xfrm>
          <a:prstGeom prst="rect">
            <a:avLst/>
          </a:prstGeom>
        </p:spPr>
      </p:pic>
      <p:pic>
        <p:nvPicPr>
          <p:cNvPr id="4" name="Picture 3">
            <a:extLst>
              <a:ext uri="{FF2B5EF4-FFF2-40B4-BE49-F238E27FC236}">
                <a16:creationId xmlns:a16="http://schemas.microsoft.com/office/drawing/2014/main" id="{44251273-C93F-AF67-D1DE-77FDA27EE4EB}"/>
              </a:ext>
            </a:extLst>
          </p:cNvPr>
          <p:cNvPicPr>
            <a:picLocks noChangeAspect="1"/>
          </p:cNvPicPr>
          <p:nvPr/>
        </p:nvPicPr>
        <p:blipFill>
          <a:blip r:embed="rId3"/>
          <a:stretch>
            <a:fillRect/>
          </a:stretch>
        </p:blipFill>
        <p:spPr>
          <a:xfrm>
            <a:off x="9133840" y="4836160"/>
            <a:ext cx="3058160" cy="2296160"/>
          </a:xfrm>
          <a:prstGeom prst="rect">
            <a:avLst/>
          </a:prstGeom>
        </p:spPr>
      </p:pic>
    </p:spTree>
    <p:extLst>
      <p:ext uri="{BB962C8B-B14F-4D97-AF65-F5344CB8AC3E}">
        <p14:creationId xmlns:p14="http://schemas.microsoft.com/office/powerpoint/2010/main" val="3816548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A1D6B84-B9A3-ECB9-5EA0-3448B543731D}"/>
              </a:ext>
            </a:extLst>
          </p:cNvPr>
          <p:cNvGraphicFramePr>
            <a:graphicFrameLocks noGrp="1"/>
          </p:cNvGraphicFramePr>
          <p:nvPr>
            <p:extLst>
              <p:ext uri="{D42A27DB-BD31-4B8C-83A1-F6EECF244321}">
                <p14:modId xmlns:p14="http://schemas.microsoft.com/office/powerpoint/2010/main" val="1275121823"/>
              </p:ext>
            </p:extLst>
          </p:nvPr>
        </p:nvGraphicFramePr>
        <p:xfrm>
          <a:off x="0" y="0"/>
          <a:ext cx="12192000" cy="685800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1355924462"/>
                    </a:ext>
                  </a:extLst>
                </a:gridCol>
                <a:gridCol w="3048000">
                  <a:extLst>
                    <a:ext uri="{9D8B030D-6E8A-4147-A177-3AD203B41FA5}">
                      <a16:colId xmlns:a16="http://schemas.microsoft.com/office/drawing/2014/main" val="3658186683"/>
                    </a:ext>
                  </a:extLst>
                </a:gridCol>
                <a:gridCol w="3048000">
                  <a:extLst>
                    <a:ext uri="{9D8B030D-6E8A-4147-A177-3AD203B41FA5}">
                      <a16:colId xmlns:a16="http://schemas.microsoft.com/office/drawing/2014/main" val="1340088068"/>
                    </a:ext>
                  </a:extLst>
                </a:gridCol>
                <a:gridCol w="3048000">
                  <a:extLst>
                    <a:ext uri="{9D8B030D-6E8A-4147-A177-3AD203B41FA5}">
                      <a16:colId xmlns:a16="http://schemas.microsoft.com/office/drawing/2014/main" val="4105915427"/>
                    </a:ext>
                  </a:extLst>
                </a:gridCol>
              </a:tblGrid>
              <a:tr h="2286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Crop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Symptoms</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Diseases Picture</a:t>
                      </a:r>
                    </a:p>
                    <a:p>
                      <a:endParaRPr lang="en-IN" dirty="0"/>
                    </a:p>
                  </a:txBody>
                  <a:tcPr/>
                </a:tc>
                <a:extLst>
                  <a:ext uri="{0D108BD9-81ED-4DB2-BD59-A6C34878D82A}">
                    <a16:rowId xmlns:a16="http://schemas.microsoft.com/office/drawing/2014/main" val="2296525770"/>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Fusarium Wilt</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One of the most serios diseases of tomato crop .Rapid and complete wilting of normal grown up plants . Confined to vascular region with clearing of veinlets and chlorosis of leaves is seen.</a:t>
                      </a:r>
                    </a:p>
                    <a:p>
                      <a:endParaRPr lang="en-IN" dirty="0"/>
                    </a:p>
                  </a:txBody>
                  <a:tcPr/>
                </a:tc>
                <a:tc>
                  <a:txBody>
                    <a:bodyPr/>
                    <a:lstStyle/>
                    <a:p>
                      <a:endParaRPr lang="en-IN" dirty="0"/>
                    </a:p>
                  </a:txBody>
                  <a:tcPr/>
                </a:tc>
                <a:extLst>
                  <a:ext uri="{0D108BD9-81ED-4DB2-BD59-A6C34878D82A}">
                    <a16:rowId xmlns:a16="http://schemas.microsoft.com/office/drawing/2014/main" val="862382509"/>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Black Eye Rot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It’s a serios disease in all the tomato growing areas .Appears as greyish green or brown water soaked spots that usually occurs where </a:t>
                      </a:r>
                      <a:r>
                        <a:rPr lang="en-IN" dirty="0" err="1"/>
                        <a:t>th</a:t>
                      </a:r>
                      <a:r>
                        <a:rPr lang="en-IN" dirty="0"/>
                        <a:t> fruit touches the soil. </a:t>
                      </a:r>
                    </a:p>
                    <a:p>
                      <a:endParaRPr lang="en-IN" dirty="0"/>
                    </a:p>
                  </a:txBody>
                  <a:tcPr/>
                </a:tc>
                <a:tc>
                  <a:txBody>
                    <a:bodyPr/>
                    <a:lstStyle/>
                    <a:p>
                      <a:endParaRPr lang="en-IN" dirty="0"/>
                    </a:p>
                  </a:txBody>
                  <a:tcPr/>
                </a:tc>
                <a:extLst>
                  <a:ext uri="{0D108BD9-81ED-4DB2-BD59-A6C34878D82A}">
                    <a16:rowId xmlns:a16="http://schemas.microsoft.com/office/drawing/2014/main" val="307940479"/>
                  </a:ext>
                </a:extLst>
              </a:tr>
            </a:tbl>
          </a:graphicData>
        </a:graphic>
      </p:graphicFrame>
      <p:pic>
        <p:nvPicPr>
          <p:cNvPr id="3" name="Picture 2">
            <a:extLst>
              <a:ext uri="{FF2B5EF4-FFF2-40B4-BE49-F238E27FC236}">
                <a16:creationId xmlns:a16="http://schemas.microsoft.com/office/drawing/2014/main" id="{2C34CDB6-2887-C066-DFBA-5DB69D53DBE3}"/>
              </a:ext>
            </a:extLst>
          </p:cNvPr>
          <p:cNvPicPr>
            <a:picLocks noChangeAspect="1"/>
          </p:cNvPicPr>
          <p:nvPr/>
        </p:nvPicPr>
        <p:blipFill>
          <a:blip r:embed="rId2"/>
          <a:stretch>
            <a:fillRect/>
          </a:stretch>
        </p:blipFill>
        <p:spPr>
          <a:xfrm>
            <a:off x="9123680" y="2265680"/>
            <a:ext cx="3068320" cy="2275840"/>
          </a:xfrm>
          <a:prstGeom prst="rect">
            <a:avLst/>
          </a:prstGeom>
        </p:spPr>
      </p:pic>
      <p:pic>
        <p:nvPicPr>
          <p:cNvPr id="4" name="Picture 3">
            <a:extLst>
              <a:ext uri="{FF2B5EF4-FFF2-40B4-BE49-F238E27FC236}">
                <a16:creationId xmlns:a16="http://schemas.microsoft.com/office/drawing/2014/main" id="{500A3D06-1280-4891-399D-C54BE641F706}"/>
              </a:ext>
            </a:extLst>
          </p:cNvPr>
          <p:cNvPicPr>
            <a:picLocks noChangeAspect="1"/>
          </p:cNvPicPr>
          <p:nvPr/>
        </p:nvPicPr>
        <p:blipFill>
          <a:blip r:embed="rId3"/>
          <a:stretch>
            <a:fillRect/>
          </a:stretch>
        </p:blipFill>
        <p:spPr>
          <a:xfrm>
            <a:off x="9123680" y="4582160"/>
            <a:ext cx="3068320" cy="2275840"/>
          </a:xfrm>
          <a:prstGeom prst="rect">
            <a:avLst/>
          </a:prstGeom>
        </p:spPr>
      </p:pic>
    </p:spTree>
    <p:extLst>
      <p:ext uri="{BB962C8B-B14F-4D97-AF65-F5344CB8AC3E}">
        <p14:creationId xmlns:p14="http://schemas.microsoft.com/office/powerpoint/2010/main" val="2530501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C2510E8-443B-9E80-2A9C-489486251ACA}"/>
              </a:ext>
            </a:extLst>
          </p:cNvPr>
          <p:cNvGraphicFramePr>
            <a:graphicFrameLocks noGrp="1"/>
          </p:cNvGraphicFramePr>
          <p:nvPr>
            <p:extLst>
              <p:ext uri="{D42A27DB-BD31-4B8C-83A1-F6EECF244321}">
                <p14:modId xmlns:p14="http://schemas.microsoft.com/office/powerpoint/2010/main" val="2768547597"/>
              </p:ext>
            </p:extLst>
          </p:nvPr>
        </p:nvGraphicFramePr>
        <p:xfrm>
          <a:off x="0" y="0"/>
          <a:ext cx="12192000" cy="737616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3693157705"/>
                    </a:ext>
                  </a:extLst>
                </a:gridCol>
                <a:gridCol w="3048000">
                  <a:extLst>
                    <a:ext uri="{9D8B030D-6E8A-4147-A177-3AD203B41FA5}">
                      <a16:colId xmlns:a16="http://schemas.microsoft.com/office/drawing/2014/main" val="2199837862"/>
                    </a:ext>
                  </a:extLst>
                </a:gridCol>
                <a:gridCol w="3048000">
                  <a:extLst>
                    <a:ext uri="{9D8B030D-6E8A-4147-A177-3AD203B41FA5}">
                      <a16:colId xmlns:a16="http://schemas.microsoft.com/office/drawing/2014/main" val="2670012019"/>
                    </a:ext>
                  </a:extLst>
                </a:gridCol>
                <a:gridCol w="3048000">
                  <a:extLst>
                    <a:ext uri="{9D8B030D-6E8A-4147-A177-3AD203B41FA5}">
                      <a16:colId xmlns:a16="http://schemas.microsoft.com/office/drawing/2014/main" val="1338574838"/>
                    </a:ext>
                  </a:extLst>
                </a:gridCol>
              </a:tblGrid>
              <a:tr h="2286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Crop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Symptoms</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Diseases Picture</a:t>
                      </a:r>
                    </a:p>
                    <a:p>
                      <a:endParaRPr lang="en-IN" dirty="0"/>
                    </a:p>
                  </a:txBody>
                  <a:tcPr/>
                </a:tc>
                <a:extLst>
                  <a:ext uri="{0D108BD9-81ED-4DB2-BD59-A6C34878D82A}">
                    <a16:rowId xmlns:a16="http://schemas.microsoft.com/office/drawing/2014/main" val="4266485269"/>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latin typeface="Times New Roman" panose="02020603050405020304" pitchFamily="18" charset="0"/>
                          <a:cs typeface="Times New Roman" panose="02020603050405020304" pitchFamily="18" charset="0"/>
                        </a:rPr>
                        <a:t>Late  Blight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latin typeface="Times New Roman" panose="02020603050405020304" pitchFamily="18" charset="0"/>
                          <a:cs typeface="Times New Roman" panose="02020603050405020304" pitchFamily="18" charset="0"/>
                        </a:rPr>
                        <a:t>Humid conditions coincide with mild temperature for prolonged period. Irregular lesions on leaves greenish black and water soaked .Fruit lesions occur as large green to brown lesions on upper half of fruit .white </a:t>
                      </a:r>
                      <a:r>
                        <a:rPr lang="en-IN" sz="1600" dirty="0" err="1">
                          <a:latin typeface="Times New Roman" panose="02020603050405020304" pitchFamily="18" charset="0"/>
                          <a:cs typeface="Times New Roman" panose="02020603050405020304" pitchFamily="18" charset="0"/>
                        </a:rPr>
                        <a:t>moldy</a:t>
                      </a:r>
                      <a:r>
                        <a:rPr lang="en-IN" sz="1600" dirty="0">
                          <a:latin typeface="Times New Roman" panose="02020603050405020304" pitchFamily="18" charset="0"/>
                          <a:cs typeface="Times New Roman" panose="02020603050405020304" pitchFamily="18" charset="0"/>
                        </a:rPr>
                        <a:t> growth may also appear on fruits. Symptoms on fruits appear on shoulders of fruit.</a:t>
                      </a:r>
                    </a:p>
                    <a:p>
                      <a:endParaRPr lang="en-IN" dirty="0"/>
                    </a:p>
                  </a:txBody>
                  <a:tcPr/>
                </a:tc>
                <a:tc>
                  <a:txBody>
                    <a:bodyPr/>
                    <a:lstStyle/>
                    <a:p>
                      <a:endParaRPr lang="en-IN" dirty="0"/>
                    </a:p>
                  </a:txBody>
                  <a:tcPr/>
                </a:tc>
                <a:extLst>
                  <a:ext uri="{0D108BD9-81ED-4DB2-BD59-A6C34878D82A}">
                    <a16:rowId xmlns:a16="http://schemas.microsoft.com/office/drawing/2014/main" val="3155341053"/>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latin typeface="Times New Roman" panose="02020603050405020304" pitchFamily="18" charset="0"/>
                          <a:cs typeface="Times New Roman" panose="02020603050405020304" pitchFamily="18" charset="0"/>
                        </a:rPr>
                        <a:t>Tomato Spotted Wilt Virus </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latin typeface="Times New Roman" panose="02020603050405020304" pitchFamily="18" charset="0"/>
                          <a:cs typeface="Times New Roman" panose="02020603050405020304" pitchFamily="18" charset="0"/>
                        </a:rPr>
                        <a:t>Occurs on leaves &amp;fruits . Fruit shows numerous spots about one –half inch in diameter with concentric circular markings on ripe fruit which are alternate bands of red and Yellow.</a:t>
                      </a:r>
                    </a:p>
                    <a:p>
                      <a:endParaRPr lang="en-IN" dirty="0"/>
                    </a:p>
                  </a:txBody>
                  <a:tcPr/>
                </a:tc>
                <a:tc>
                  <a:txBody>
                    <a:bodyPr/>
                    <a:lstStyle/>
                    <a:p>
                      <a:endParaRPr lang="en-IN" dirty="0"/>
                    </a:p>
                  </a:txBody>
                  <a:tcPr/>
                </a:tc>
                <a:extLst>
                  <a:ext uri="{0D108BD9-81ED-4DB2-BD59-A6C34878D82A}">
                    <a16:rowId xmlns:a16="http://schemas.microsoft.com/office/drawing/2014/main" val="1208161834"/>
                  </a:ext>
                </a:extLst>
              </a:tr>
            </a:tbl>
          </a:graphicData>
        </a:graphic>
      </p:graphicFrame>
      <p:pic>
        <p:nvPicPr>
          <p:cNvPr id="3" name="Picture 2">
            <a:extLst>
              <a:ext uri="{FF2B5EF4-FFF2-40B4-BE49-F238E27FC236}">
                <a16:creationId xmlns:a16="http://schemas.microsoft.com/office/drawing/2014/main" id="{B33778A2-DE7E-B576-11C5-F9CAF91E49F3}"/>
              </a:ext>
            </a:extLst>
          </p:cNvPr>
          <p:cNvPicPr>
            <a:picLocks noChangeAspect="1"/>
          </p:cNvPicPr>
          <p:nvPr/>
        </p:nvPicPr>
        <p:blipFill>
          <a:blip r:embed="rId3"/>
          <a:stretch>
            <a:fillRect/>
          </a:stretch>
        </p:blipFill>
        <p:spPr>
          <a:xfrm>
            <a:off x="9144000" y="2286000"/>
            <a:ext cx="3048000" cy="2763520"/>
          </a:xfrm>
          <a:prstGeom prst="rect">
            <a:avLst/>
          </a:prstGeom>
        </p:spPr>
      </p:pic>
      <p:pic>
        <p:nvPicPr>
          <p:cNvPr id="4" name="Picture 3">
            <a:extLst>
              <a:ext uri="{FF2B5EF4-FFF2-40B4-BE49-F238E27FC236}">
                <a16:creationId xmlns:a16="http://schemas.microsoft.com/office/drawing/2014/main" id="{471D6C28-090C-9E12-9933-CD4A0AF55C5E}"/>
              </a:ext>
            </a:extLst>
          </p:cNvPr>
          <p:cNvPicPr>
            <a:picLocks noChangeAspect="1"/>
          </p:cNvPicPr>
          <p:nvPr/>
        </p:nvPicPr>
        <p:blipFill>
          <a:blip r:embed="rId4"/>
          <a:stretch>
            <a:fillRect/>
          </a:stretch>
        </p:blipFill>
        <p:spPr>
          <a:xfrm>
            <a:off x="9144000" y="5151120"/>
            <a:ext cx="3048000" cy="2184400"/>
          </a:xfrm>
          <a:prstGeom prst="rect">
            <a:avLst/>
          </a:prstGeom>
        </p:spPr>
      </p:pic>
    </p:spTree>
    <p:extLst>
      <p:ext uri="{BB962C8B-B14F-4D97-AF65-F5344CB8AC3E}">
        <p14:creationId xmlns:p14="http://schemas.microsoft.com/office/powerpoint/2010/main" val="1302151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00DA30F-6E9D-52C8-1A70-E188DB5ACADB}"/>
              </a:ext>
            </a:extLst>
          </p:cNvPr>
          <p:cNvGraphicFramePr>
            <a:graphicFrameLocks noGrp="1"/>
          </p:cNvGraphicFramePr>
          <p:nvPr>
            <p:extLst>
              <p:ext uri="{D42A27DB-BD31-4B8C-83A1-F6EECF244321}">
                <p14:modId xmlns:p14="http://schemas.microsoft.com/office/powerpoint/2010/main" val="1635925380"/>
              </p:ext>
            </p:extLst>
          </p:nvPr>
        </p:nvGraphicFramePr>
        <p:xfrm>
          <a:off x="0" y="0"/>
          <a:ext cx="12192000" cy="701040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376461392"/>
                    </a:ext>
                  </a:extLst>
                </a:gridCol>
                <a:gridCol w="3048000">
                  <a:extLst>
                    <a:ext uri="{9D8B030D-6E8A-4147-A177-3AD203B41FA5}">
                      <a16:colId xmlns:a16="http://schemas.microsoft.com/office/drawing/2014/main" val="425903528"/>
                    </a:ext>
                  </a:extLst>
                </a:gridCol>
                <a:gridCol w="3048000">
                  <a:extLst>
                    <a:ext uri="{9D8B030D-6E8A-4147-A177-3AD203B41FA5}">
                      <a16:colId xmlns:a16="http://schemas.microsoft.com/office/drawing/2014/main" val="535119875"/>
                    </a:ext>
                  </a:extLst>
                </a:gridCol>
                <a:gridCol w="3048000">
                  <a:extLst>
                    <a:ext uri="{9D8B030D-6E8A-4147-A177-3AD203B41FA5}">
                      <a16:colId xmlns:a16="http://schemas.microsoft.com/office/drawing/2014/main" val="529670440"/>
                    </a:ext>
                  </a:extLst>
                </a:gridCol>
              </a:tblGrid>
              <a:tr h="22860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Crop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 Name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Symptoms</a:t>
                      </a:r>
                    </a:p>
                    <a:p>
                      <a:endParaRPr lang="en-IN" dirty="0"/>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Diseases Picture</a:t>
                      </a:r>
                    </a:p>
                    <a:p>
                      <a:endParaRPr lang="en-IN" dirty="0"/>
                    </a:p>
                  </a:txBody>
                  <a:tcPr/>
                </a:tc>
                <a:extLst>
                  <a:ext uri="{0D108BD9-81ED-4DB2-BD59-A6C34878D82A}">
                    <a16:rowId xmlns:a16="http://schemas.microsoft.com/office/drawing/2014/main" val="988591253"/>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latin typeface="Times New Roman" panose="02020603050405020304" pitchFamily="18" charset="0"/>
                          <a:cs typeface="Times New Roman" panose="02020603050405020304" pitchFamily="18" charset="0"/>
                        </a:rPr>
                        <a:t>Tomato Big BUD</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latin typeface="Times New Roman" panose="02020603050405020304" pitchFamily="18" charset="0"/>
                          <a:cs typeface="Times New Roman" panose="02020603050405020304" pitchFamily="18" charset="0"/>
                        </a:rPr>
                        <a:t>Transmitted by leaf Hopper. Symptoms on shoots actively growing. The youngest fruit becomes  recurved in upright position. The Buds also point vertically . The Leaves becomes yellow and green and Role along their margins . Fruit remains Green at the time of Infection but becomes Hard and tough and colours extremely slowly or Not at all  </a:t>
                      </a:r>
                    </a:p>
                    <a:p>
                      <a:endParaRPr lang="en-IN" sz="1400" dirty="0"/>
                    </a:p>
                  </a:txBody>
                  <a:tcPr/>
                </a:tc>
                <a:tc>
                  <a:txBody>
                    <a:bodyPr/>
                    <a:lstStyle/>
                    <a:p>
                      <a:endParaRPr lang="en-IN" dirty="0"/>
                    </a:p>
                  </a:txBody>
                  <a:tcPr/>
                </a:tc>
                <a:extLst>
                  <a:ext uri="{0D108BD9-81ED-4DB2-BD59-A6C34878D82A}">
                    <a16:rowId xmlns:a16="http://schemas.microsoft.com/office/drawing/2014/main" val="3645856003"/>
                  </a:ext>
                </a:extLst>
              </a:tr>
              <a:tr h="2286000">
                <a:tc>
                  <a:txBody>
                    <a:bodyPr/>
                    <a:lstStyle/>
                    <a:p>
                      <a:r>
                        <a:rPr lang="en-IN" dirty="0"/>
                        <a:t>Tomato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latin typeface="Times New Roman" panose="02020603050405020304" pitchFamily="18" charset="0"/>
                          <a:cs typeface="Times New Roman" panose="02020603050405020304" pitchFamily="18" charset="0"/>
                        </a:rPr>
                        <a:t>Anthracnose</a:t>
                      </a:r>
                    </a:p>
                    <a:p>
                      <a:endParaRPr lang="en-IN"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dirty="0">
                          <a:latin typeface="Times New Roman" panose="02020603050405020304" pitchFamily="18" charset="0"/>
                          <a:cs typeface="Times New Roman" panose="02020603050405020304" pitchFamily="18" charset="0"/>
                        </a:rPr>
                        <a:t>Infected Fruits shows small , slightly sunken , Water soaked , spots. These spots Enlarged become darker in </a:t>
                      </a:r>
                      <a:r>
                        <a:rPr lang="en-IN" sz="1400" dirty="0" err="1">
                          <a:latin typeface="Times New Roman" panose="02020603050405020304" pitchFamily="18" charset="0"/>
                          <a:cs typeface="Times New Roman" panose="02020603050405020304" pitchFamily="18" charset="0"/>
                        </a:rPr>
                        <a:t>colors</a:t>
                      </a:r>
                      <a:r>
                        <a:rPr lang="en-IN" sz="1400" dirty="0">
                          <a:latin typeface="Times New Roman" panose="02020603050405020304" pitchFamily="18" charset="0"/>
                          <a:cs typeface="Times New Roman" panose="02020603050405020304" pitchFamily="18" charset="0"/>
                        </a:rPr>
                        <a:t> and depressed and have concentric rings . The Fungus penetrate the fruit completely and Destroying it. Fruit shows Marked lesions, when it ripens. Fruit becomes More susceptible as they approach Maturity  </a:t>
                      </a:r>
                    </a:p>
                    <a:p>
                      <a:endParaRPr lang="en-IN" sz="1400" dirty="0"/>
                    </a:p>
                  </a:txBody>
                  <a:tcPr/>
                </a:tc>
                <a:tc>
                  <a:txBody>
                    <a:bodyPr/>
                    <a:lstStyle/>
                    <a:p>
                      <a:endParaRPr lang="en-IN" dirty="0"/>
                    </a:p>
                  </a:txBody>
                  <a:tcPr/>
                </a:tc>
                <a:extLst>
                  <a:ext uri="{0D108BD9-81ED-4DB2-BD59-A6C34878D82A}">
                    <a16:rowId xmlns:a16="http://schemas.microsoft.com/office/drawing/2014/main" val="1973901710"/>
                  </a:ext>
                </a:extLst>
              </a:tr>
            </a:tbl>
          </a:graphicData>
        </a:graphic>
      </p:graphicFrame>
      <p:pic>
        <p:nvPicPr>
          <p:cNvPr id="4" name="Picture 3">
            <a:extLst>
              <a:ext uri="{FF2B5EF4-FFF2-40B4-BE49-F238E27FC236}">
                <a16:creationId xmlns:a16="http://schemas.microsoft.com/office/drawing/2014/main" id="{54FF20F3-68E4-C68E-1044-9178CE895E49}"/>
              </a:ext>
            </a:extLst>
          </p:cNvPr>
          <p:cNvPicPr>
            <a:picLocks noChangeAspect="1"/>
          </p:cNvPicPr>
          <p:nvPr/>
        </p:nvPicPr>
        <p:blipFill>
          <a:blip r:embed="rId2"/>
          <a:stretch>
            <a:fillRect/>
          </a:stretch>
        </p:blipFill>
        <p:spPr>
          <a:xfrm>
            <a:off x="9164320" y="2255519"/>
            <a:ext cx="3027679" cy="2458721"/>
          </a:xfrm>
          <a:prstGeom prst="rect">
            <a:avLst/>
          </a:prstGeom>
        </p:spPr>
      </p:pic>
      <p:pic>
        <p:nvPicPr>
          <p:cNvPr id="6" name="Picture 5">
            <a:extLst>
              <a:ext uri="{FF2B5EF4-FFF2-40B4-BE49-F238E27FC236}">
                <a16:creationId xmlns:a16="http://schemas.microsoft.com/office/drawing/2014/main" id="{4C5D609F-4959-1866-26DC-2D9AB49A2034}"/>
              </a:ext>
            </a:extLst>
          </p:cNvPr>
          <p:cNvPicPr>
            <a:picLocks noChangeAspect="1"/>
          </p:cNvPicPr>
          <p:nvPr/>
        </p:nvPicPr>
        <p:blipFill>
          <a:blip r:embed="rId3"/>
          <a:stretch>
            <a:fillRect/>
          </a:stretch>
        </p:blipFill>
        <p:spPr>
          <a:xfrm>
            <a:off x="9164320" y="4785360"/>
            <a:ext cx="3027679" cy="2225040"/>
          </a:xfrm>
          <a:prstGeom prst="rect">
            <a:avLst/>
          </a:prstGeom>
        </p:spPr>
      </p:pic>
    </p:spTree>
    <p:extLst>
      <p:ext uri="{BB962C8B-B14F-4D97-AF65-F5344CB8AC3E}">
        <p14:creationId xmlns:p14="http://schemas.microsoft.com/office/powerpoint/2010/main" val="18096770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591</TotalTime>
  <Words>548</Words>
  <Application>Microsoft Office PowerPoint</Application>
  <PresentationFormat>Widescreen</PresentationFormat>
  <Paragraphs>74</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Khwaish Shahani</dc:creator>
  <cp:lastModifiedBy>Khwaish Shahani</cp:lastModifiedBy>
  <cp:revision>13</cp:revision>
  <dcterms:created xsi:type="dcterms:W3CDTF">2024-08-28T13:26:00Z</dcterms:created>
  <dcterms:modified xsi:type="dcterms:W3CDTF">2024-10-23T05:25:16Z</dcterms:modified>
</cp:coreProperties>
</file>

<file path=docProps/thumbnail.jpeg>
</file>